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5" r:id="rId6"/>
    <p:sldId id="266" r:id="rId7"/>
    <p:sldId id="263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AF15"/>
    <a:srgbClr val="1C8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35" d="100"/>
          <a:sy n="35" d="100"/>
        </p:scale>
        <p:origin x="1032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780" y="2411615"/>
            <a:ext cx="4186136" cy="2387600"/>
          </a:xfrm>
        </p:spPr>
        <p:txBody>
          <a:bodyPr anchor="b">
            <a:noAutofit/>
          </a:bodyPr>
          <a:lstStyle>
            <a:lvl1pPr algn="l">
              <a:defRPr sz="850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779" y="5087566"/>
            <a:ext cx="4186137" cy="101654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subheading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95" y="532120"/>
            <a:ext cx="2581073" cy="111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33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780" y="2411615"/>
            <a:ext cx="4186136" cy="2387600"/>
          </a:xfrm>
        </p:spPr>
        <p:txBody>
          <a:bodyPr anchor="b">
            <a:noAutofit/>
          </a:bodyPr>
          <a:lstStyle>
            <a:lvl1pPr algn="l">
              <a:defRPr sz="8500">
                <a:solidFill>
                  <a:srgbClr val="FEAF15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779" y="5087566"/>
            <a:ext cx="4186137" cy="101654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EAF1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9012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14" y="1695506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14" y="3429000"/>
            <a:ext cx="8980714" cy="27232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EF6FF9-424A-B3A9-DBB5-9933966089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6314" y="247196"/>
            <a:ext cx="2783529" cy="104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AF1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269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334966" cy="20138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558373"/>
            <a:ext cx="3334967" cy="36185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7838" y="1825625"/>
            <a:ext cx="6275962" cy="35343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576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334966" cy="20138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558373"/>
            <a:ext cx="3334967" cy="36185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7838" y="1825625"/>
            <a:ext cx="6275962" cy="35343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10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4784386" cy="20138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558373"/>
            <a:ext cx="4784387" cy="36185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2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905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701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2" r:id="rId5"/>
    <p:sldLayoutId id="2147483662" r:id="rId6"/>
    <p:sldLayoutId id="2147483663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C854D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FEAF15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FEAF15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EAF15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EAF15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EAF15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membership@rsb.org.uk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873" y="3262847"/>
            <a:ext cx="6497207" cy="2387600"/>
          </a:xfrm>
        </p:spPr>
        <p:txBody>
          <a:bodyPr/>
          <a:lstStyle/>
          <a:p>
            <a:r>
              <a:rPr lang="en-GB" sz="6600" b="1" dirty="0">
                <a:latin typeface="Verdana" panose="020B0604030504040204" pitchFamily="34" charset="0"/>
                <a:ea typeface="Verdana" panose="020B0604030504040204" pitchFamily="34" charset="0"/>
              </a:rPr>
              <a:t>Biology Week Quiz 1 ages 13-15</a:t>
            </a:r>
          </a:p>
        </p:txBody>
      </p:sp>
    </p:spTree>
    <p:extLst>
      <p:ext uri="{BB962C8B-B14F-4D97-AF65-F5344CB8AC3E}">
        <p14:creationId xmlns:p14="http://schemas.microsoft.com/office/powerpoint/2010/main" val="1138747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 1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True or False: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Some species of fungi glow in the dark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04810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2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How many stomachs does a cow have? </a:t>
            </a:r>
          </a:p>
          <a:p>
            <a:pPr marL="0" indent="0">
              <a:buNone/>
            </a:pP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</a:p>
          <a:p>
            <a:pPr marL="514350" indent="-514350">
              <a:buFont typeface="+mj-lt"/>
              <a:buAutoNum type="alphaLcParenR"/>
            </a:pPr>
            <a:r>
              <a:rPr lang="en-GB" sz="3200" dirty="0"/>
              <a:t>2</a:t>
            </a: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42766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3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Can you match these three famous scientists to their areas of expertise? </a:t>
            </a:r>
          </a:p>
          <a:p>
            <a:pPr marL="0" indent="0">
              <a:buNone/>
            </a:pPr>
            <a:endParaRPr lang="en-GB" sz="3200" dirty="0"/>
          </a:p>
          <a:p>
            <a:pPr marL="500360" indent="-500360"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Watson and Crick</a:t>
            </a:r>
          </a:p>
          <a:p>
            <a:pPr marL="500360" indent="-500360"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Edward Jenner</a:t>
            </a:r>
          </a:p>
          <a:p>
            <a:pPr marL="500360" indent="-500360"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Jane Goodall</a:t>
            </a:r>
          </a:p>
          <a:p>
            <a:pPr marL="0" indent="0">
              <a:buNone/>
            </a:pPr>
            <a:endParaRPr lang="en-GB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82D0CF-0136-4B61-D873-CF3EFEE6434F}"/>
              </a:ext>
            </a:extLst>
          </p:cNvPr>
          <p:cNvSpPr txBox="1"/>
          <p:nvPr/>
        </p:nvSpPr>
        <p:spPr>
          <a:xfrm>
            <a:off x="6339840" y="3596640"/>
            <a:ext cx="5171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50540" indent="-750540">
              <a:buAutoNum type="arabi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Creation of vaccines</a:t>
            </a:r>
          </a:p>
          <a:p>
            <a:pPr marL="750540" indent="-750540">
              <a:buAutoNum type="arabi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Structure of DNA</a:t>
            </a:r>
          </a:p>
          <a:p>
            <a:pPr marL="750540" indent="-750540">
              <a:buAutoNum type="arabi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Primatology</a:t>
            </a:r>
          </a:p>
        </p:txBody>
      </p:sp>
    </p:spTree>
    <p:extLst>
      <p:ext uri="{BB962C8B-B14F-4D97-AF65-F5344CB8AC3E}">
        <p14:creationId xmlns:p14="http://schemas.microsoft.com/office/powerpoint/2010/main" val="1414917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 4</a:t>
            </a:r>
            <a:b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Name the structures of this plant cell </a:t>
            </a:r>
            <a:endParaRPr lang="en-GB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E14E2C-4147-93DE-9E92-93916E36A3B6}"/>
              </a:ext>
            </a:extLst>
          </p:cNvPr>
          <p:cNvGrpSpPr/>
          <p:nvPr/>
        </p:nvGrpSpPr>
        <p:grpSpPr>
          <a:xfrm>
            <a:off x="822960" y="3084698"/>
            <a:ext cx="5854388" cy="3056886"/>
            <a:chOff x="1678675" y="2825089"/>
            <a:chExt cx="5667905" cy="253848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995F455-A5C8-735C-EC40-2239AA7556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36" r="30669" b="12658"/>
            <a:stretch/>
          </p:blipFill>
          <p:spPr>
            <a:xfrm rot="5400000">
              <a:off x="2956102" y="2219126"/>
              <a:ext cx="2538483" cy="3750409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00BACDB-714E-B4BA-6A88-F7C0DA524D67}"/>
                </a:ext>
              </a:extLst>
            </p:cNvPr>
            <p:cNvCxnSpPr/>
            <p:nvPr/>
          </p:nvCxnSpPr>
          <p:spPr>
            <a:xfrm>
              <a:off x="1678675" y="4094330"/>
              <a:ext cx="1569492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6A0D701F-3B5C-0352-231F-3A81251FDF33}"/>
                </a:ext>
              </a:extLst>
            </p:cNvPr>
            <p:cNvCxnSpPr/>
            <p:nvPr/>
          </p:nvCxnSpPr>
          <p:spPr>
            <a:xfrm>
              <a:off x="1678675" y="3454988"/>
              <a:ext cx="1418005" cy="472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2A7BFE0-7129-D0DD-BD5C-A79DCE1738D6}"/>
                </a:ext>
              </a:extLst>
            </p:cNvPr>
            <p:cNvCxnSpPr/>
            <p:nvPr/>
          </p:nvCxnSpPr>
          <p:spPr>
            <a:xfrm flipH="1" flipV="1">
              <a:off x="5548107" y="4358973"/>
              <a:ext cx="1398603" cy="8311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575EDE1-4137-7B2F-9298-C00626253743}"/>
                </a:ext>
              </a:extLst>
            </p:cNvPr>
            <p:cNvCxnSpPr/>
            <p:nvPr/>
          </p:nvCxnSpPr>
          <p:spPr>
            <a:xfrm flipH="1" flipV="1">
              <a:off x="5768964" y="3493828"/>
              <a:ext cx="1577616" cy="1081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10" name="TextBox 25">
            <a:extLst>
              <a:ext uri="{FF2B5EF4-FFF2-40B4-BE49-F238E27FC236}">
                <a16:creationId xmlns:a16="http://schemas.microsoft.com/office/drawing/2014/main" id="{058E2D71-EAD6-9697-9505-26446E8A7E8F}"/>
              </a:ext>
            </a:extLst>
          </p:cNvPr>
          <p:cNvSpPr txBox="1"/>
          <p:nvPr/>
        </p:nvSpPr>
        <p:spPr>
          <a:xfrm>
            <a:off x="7527328" y="3582088"/>
            <a:ext cx="3300556" cy="2062103"/>
          </a:xfrm>
          <a:prstGeom prst="rect">
            <a:avLst/>
          </a:prstGeom>
          <a:noFill/>
          <a:ln>
            <a:solidFill>
              <a:srgbClr val="07296A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6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3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9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24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0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37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93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48" algn="l" defTabSz="45715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Cell wall</a:t>
            </a:r>
          </a:p>
          <a:p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Vacuole</a:t>
            </a:r>
          </a:p>
          <a:p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Cytoplasm</a:t>
            </a:r>
          </a:p>
          <a:p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Chloroplast</a:t>
            </a:r>
          </a:p>
        </p:txBody>
      </p:sp>
    </p:spTree>
    <p:extLst>
      <p:ext uri="{BB962C8B-B14F-4D97-AF65-F5344CB8AC3E}">
        <p14:creationId xmlns:p14="http://schemas.microsoft.com/office/powerpoint/2010/main" val="807431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5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If you work as an endocrinologist, what do you specialise in? </a:t>
            </a:r>
            <a:endParaRPr lang="en-GB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247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6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What percentage of each gas is our atmosphere made up of? </a:t>
            </a:r>
            <a:br>
              <a:rPr lang="en-GB" sz="3200" dirty="0"/>
            </a:b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Nitrogen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Oxygen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Argon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6A635F-5D29-7848-9F06-8115C9F4B4C6}"/>
              </a:ext>
            </a:extLst>
          </p:cNvPr>
          <p:cNvSpPr txBox="1"/>
          <p:nvPr/>
        </p:nvSpPr>
        <p:spPr>
          <a:xfrm>
            <a:off x="6096000" y="3550920"/>
            <a:ext cx="5171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0360" indent="-500360">
              <a:buAutoNum type="arabi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78%</a:t>
            </a:r>
          </a:p>
          <a:p>
            <a:pPr marL="500360" indent="-500360">
              <a:buAutoNum type="arabi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1%</a:t>
            </a:r>
          </a:p>
          <a:p>
            <a:pPr marL="500360" indent="-500360">
              <a:buAutoNum type="arabi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21%</a:t>
            </a:r>
          </a:p>
        </p:txBody>
      </p:sp>
    </p:spTree>
    <p:extLst>
      <p:ext uri="{BB962C8B-B14F-4D97-AF65-F5344CB8AC3E}">
        <p14:creationId xmlns:p14="http://schemas.microsoft.com/office/powerpoint/2010/main" val="3242652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7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True or False: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Some mammals lay eggs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786645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8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What percentage of human DNA is identical in every individual? 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0.1%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45%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99.9%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462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9</a:t>
            </a:r>
            <a:br>
              <a:rPr lang="en-GB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Which animal group contains the largest number of individual organisms?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06962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10</a:t>
            </a:r>
            <a:br>
              <a:rPr lang="en-GB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Approximately how many more bacterial cells are there in your body than your own cells 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1.5 times more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5 times more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10 times more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100 times more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2759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11</a:t>
            </a:r>
            <a:br>
              <a:rPr lang="en-GB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Which of these native UK flowers is poisonous to animals?</a:t>
            </a:r>
          </a:p>
          <a:p>
            <a:pPr marL="0" indent="0">
              <a:lnSpc>
                <a:spcPct val="100000"/>
              </a:lnSpc>
              <a:buNone/>
            </a:pP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Buttercup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Bluebell</a:t>
            </a:r>
            <a:endParaRPr lang="en-GB" sz="3200" dirty="0"/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Snowdrop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03307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12</a:t>
            </a:r>
            <a:br>
              <a:rPr lang="en-GB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What is the common name for the species </a:t>
            </a:r>
            <a:r>
              <a:rPr lang="en-GB" sz="3200" i="1" dirty="0">
                <a:latin typeface="Verdana" panose="020B0604030504040204" pitchFamily="34" charset="0"/>
                <a:ea typeface="Verdana" panose="020B0604030504040204" pitchFamily="34" charset="0"/>
              </a:rPr>
              <a:t>Panthera </a:t>
            </a:r>
            <a:r>
              <a:rPr lang="en-GB" sz="3200" i="1" dirty="0" err="1">
                <a:latin typeface="Verdana" panose="020B0604030504040204" pitchFamily="34" charset="0"/>
                <a:ea typeface="Verdana" panose="020B0604030504040204" pitchFamily="34" charset="0"/>
              </a:rPr>
              <a:t>leo</a:t>
            </a: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?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39887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13</a:t>
            </a:r>
            <a:br>
              <a:rPr lang="en-GB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In cold weather, in humans and animals, hairs stand on end to trap ________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513998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Question 14</a:t>
            </a:r>
            <a:br>
              <a:rPr lang="en-GB" sz="4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The oldest tree in the UK is the </a:t>
            </a:r>
            <a:r>
              <a:rPr lang="en-GB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Fotingall</a:t>
            </a: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 Yew in Perthshire. How old do you think it is? </a:t>
            </a:r>
            <a:b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914400" indent="-91440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500-900 years old</a:t>
            </a:r>
          </a:p>
          <a:p>
            <a:pPr marL="914400" indent="-91440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1000-2750 years old</a:t>
            </a:r>
            <a:endParaRPr lang="en-GB" sz="3200" dirty="0"/>
          </a:p>
          <a:p>
            <a:pPr marL="914400" indent="-91440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4000-9000 years old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31034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 15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is the smallest measurement a light microscope can see? </a:t>
            </a:r>
            <a:endParaRPr lang="en-GB" sz="3200" dirty="0">
              <a:solidFill>
                <a:srgbClr val="34B2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58168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 16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Approximately how many species of lizards are there in the world?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3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750540" indent="-750540">
              <a:lnSpc>
                <a:spcPct val="100000"/>
              </a:lnSpc>
              <a:buFont typeface="Arial" panose="020B0604020202020204" pitchFamily="34" charset="0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Less than 1000</a:t>
            </a:r>
          </a:p>
          <a:p>
            <a:pPr marL="750540" indent="-750540">
              <a:lnSpc>
                <a:spcPct val="100000"/>
              </a:lnSpc>
              <a:buFont typeface="Arial" panose="020B0604020202020204" pitchFamily="34" charset="0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1000-2000</a:t>
            </a:r>
          </a:p>
          <a:p>
            <a:pPr marL="750540" indent="-750540">
              <a:lnSpc>
                <a:spcPct val="100000"/>
              </a:lnSpc>
              <a:buFont typeface="Arial" panose="020B0604020202020204" pitchFamily="34" charset="0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3000-6000</a:t>
            </a:r>
          </a:p>
          <a:p>
            <a:pPr marL="750540" indent="-750540">
              <a:lnSpc>
                <a:spcPct val="100000"/>
              </a:lnSpc>
              <a:buFont typeface="Arial" panose="020B0604020202020204" pitchFamily="34" charset="0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Over 6000</a:t>
            </a:r>
          </a:p>
          <a:p>
            <a:pPr marL="0" indent="0">
              <a:lnSpc>
                <a:spcPct val="100000"/>
              </a:lnSpc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26115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/>
              <a:t>Question 17</a:t>
            </a:r>
          </a:p>
          <a:p>
            <a:pPr marL="0" indent="0">
              <a:buNone/>
            </a:pPr>
            <a:r>
              <a:rPr lang="en-GB" sz="3200" dirty="0"/>
              <a:t>What does an ichthyologist study? </a:t>
            </a: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47252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 18</a:t>
            </a:r>
          </a:p>
          <a:p>
            <a:pPr marL="0" indent="0">
              <a:buNone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True or false:</a:t>
            </a:r>
          </a:p>
          <a:p>
            <a:pPr marL="0" indent="0">
              <a:buNone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Elephants are herbivores </a:t>
            </a: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95003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 19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Which species has the greatest number of genes? </a:t>
            </a:r>
          </a:p>
          <a:p>
            <a:pPr marL="0" indent="0">
              <a:buNone/>
            </a:pPr>
            <a:endParaRPr lang="en-GB" sz="3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Chimpanzees 	</a:t>
            </a: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Humans 	</a:t>
            </a: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Mice   			</a:t>
            </a:r>
          </a:p>
          <a:p>
            <a:pPr marL="514350" indent="-514350">
              <a:buFont typeface="+mj-lt"/>
              <a:buAutoNum type="alphaLcParenR"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Rice</a:t>
            </a: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99557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 20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did Sir David Attenborough study at </a:t>
            </a:r>
            <a:r>
              <a:rPr lang="en-GB" sz="32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university?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19778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76794" y="1529080"/>
            <a:ext cx="10892246" cy="48818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GB" sz="24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GB" sz="2400" b="1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How did you do?</a:t>
            </a:r>
          </a:p>
          <a:p>
            <a:pPr marL="0" indent="0" algn="ctr">
              <a:buNone/>
            </a:pPr>
            <a:b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Tag us on social media using the hashtag #BiologyWeek to let us know! </a:t>
            </a:r>
          </a:p>
          <a:p>
            <a:pPr marL="0" indent="0" algn="ctr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Love biology? Interested in becoming a member?</a:t>
            </a:r>
          </a:p>
          <a:p>
            <a:pPr marL="0" indent="0" algn="ctr"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Email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membership@rsb.org.uk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 for helping us celebrate Biology Week!</a:t>
            </a:r>
          </a:p>
          <a:p>
            <a:pPr marL="0" indent="0">
              <a:buNone/>
            </a:pPr>
            <a:endParaRPr lang="en-GB" sz="32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AE4D65-2961-4D54-3E4B-8C90B6890DE6}"/>
              </a:ext>
            </a:extLst>
          </p:cNvPr>
          <p:cNvGrpSpPr/>
          <p:nvPr/>
        </p:nvGrpSpPr>
        <p:grpSpPr>
          <a:xfrm>
            <a:off x="4676428" y="609600"/>
            <a:ext cx="2839143" cy="2427342"/>
            <a:chOff x="3848668" y="65470"/>
            <a:chExt cx="1945683" cy="1663473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A08DB35-9A78-9690-C11E-2AE8DD3FE315}"/>
                </a:ext>
              </a:extLst>
            </p:cNvPr>
            <p:cNvSpPr/>
            <p:nvPr/>
          </p:nvSpPr>
          <p:spPr>
            <a:xfrm>
              <a:off x="3848668" y="65470"/>
              <a:ext cx="1713119" cy="1663473"/>
            </a:xfrm>
            <a:prstGeom prst="ellipse">
              <a:avLst/>
            </a:prstGeom>
            <a:ln>
              <a:solidFill>
                <a:srgbClr val="1C854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156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313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469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624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5780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2937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093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248" algn="l" defTabSz="457156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2627">
                <a:solidFill>
                  <a:srgbClr val="48A94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F1111AA-B03C-0454-6126-2ADA192B7A8E}"/>
                </a:ext>
              </a:extLst>
            </p:cNvPr>
            <p:cNvSpPr/>
            <p:nvPr/>
          </p:nvSpPr>
          <p:spPr>
            <a:xfrm>
              <a:off x="4591139" y="874404"/>
              <a:ext cx="1203212" cy="74033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6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3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9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24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0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37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93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48" algn="l" defTabSz="45715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6420" dirty="0"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27</a:t>
              </a:r>
              <a:endParaRPr lang="en-GB" sz="2627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AEFCE65-B398-AD1C-8C2A-09A8CD78214F}"/>
                </a:ext>
              </a:extLst>
            </p:cNvPr>
            <p:cNvCxnSpPr/>
            <p:nvPr/>
          </p:nvCxnSpPr>
          <p:spPr>
            <a:xfrm flipV="1">
              <a:off x="4217709" y="591879"/>
              <a:ext cx="975036" cy="66677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7357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416</Words>
  <Application>Microsoft Office PowerPoint</Application>
  <PresentationFormat>Widescreen</PresentationFormat>
  <Paragraphs>87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Georgia</vt:lpstr>
      <vt:lpstr>Verdana</vt:lpstr>
      <vt:lpstr>Office Theme</vt:lpstr>
      <vt:lpstr>Biology Week Quiz 1 ages 13-15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Patel</dc:creator>
  <cp:lastModifiedBy>Beatrix Cook</cp:lastModifiedBy>
  <cp:revision>8</cp:revision>
  <dcterms:created xsi:type="dcterms:W3CDTF">2025-03-31T14:52:43Z</dcterms:created>
  <dcterms:modified xsi:type="dcterms:W3CDTF">2026-09-16T08:38:51Z</dcterms:modified>
</cp:coreProperties>
</file>